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377" r:id="rId4"/>
    <p:sldId id="378" r:id="rId5"/>
    <p:sldId id="379" r:id="rId6"/>
    <p:sldId id="380" r:id="rId7"/>
    <p:sldId id="381" r:id="rId8"/>
  </p:sldIdLst>
  <p:sldSz cx="12192000" cy="6858000"/>
  <p:notesSz cx="7104063" cy="10234613"/>
  <p:embeddedFontLst>
    <p:embeddedFont>
      <p:font typeface="Noto Sans KR SemiBold" panose="020B0200000000000000" pitchFamily="50" charset="-127"/>
      <p:bold r:id="rId10"/>
    </p:embeddedFont>
    <p:embeddedFont>
      <p:font typeface="Pretendard Black" panose="02000A03000000020004" pitchFamily="50" charset="-127"/>
      <p:bold r:id="rId11"/>
    </p:embeddedFont>
    <p:embeddedFont>
      <p:font typeface="Pretendard ExtraLight" panose="02000303000000020004" pitchFamily="50" charset="-127"/>
      <p:regular r:id="rId12"/>
    </p:embeddedFont>
    <p:embeddedFont>
      <p:font typeface="Pretendard Light" panose="02000403000000020004" pitchFamily="50" charset="-127"/>
      <p:regular r:id="rId13"/>
    </p:embeddedFont>
    <p:embeddedFont>
      <p:font typeface="Pretendard Medium" panose="02000603000000020004" pitchFamily="50" charset="-127"/>
      <p:regular r:id="rId14"/>
    </p:embeddedFont>
    <p:embeddedFont>
      <p:font typeface="Pretendard SemiBold" panose="02000703000000020004" pitchFamily="50" charset="-127"/>
      <p:bold r:id="rId15"/>
    </p:embeddedFont>
    <p:embeddedFont>
      <p:font typeface="Pretendard Variable Medium" panose="02000003000000020004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206E"/>
    <a:srgbClr val="215F9A"/>
    <a:srgbClr val="C04F15"/>
    <a:srgbClr val="B19C1B"/>
    <a:srgbClr val="F2CFEE"/>
    <a:srgbClr val="7A4D74"/>
    <a:srgbClr val="FFFFFF"/>
    <a:srgbClr val="FAD990"/>
    <a:srgbClr val="DE4A4A"/>
    <a:srgbClr val="C2F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3" autoAdjust="0"/>
    <p:restoredTop sz="88727" autoAdjust="0"/>
  </p:normalViewPr>
  <p:slideViewPr>
    <p:cSldViewPr snapToGrid="0">
      <p:cViewPr varScale="1">
        <p:scale>
          <a:sx n="98" d="100"/>
          <a:sy n="98" d="100"/>
        </p:scale>
        <p:origin x="13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D66FF03-1276-4505-930E-C8FBAA71DABC}" type="datetimeFigureOut">
              <a:rPr lang="ko-KR" altLang="en-US" smtClean="0"/>
              <a:t>2026-01-09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780AB46-78CE-475F-96A2-18E29A869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1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1A424-DFB9-7F02-C7B9-1BF1C3BFB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1878FA-1353-4605-7DE0-595B4AE80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F4072-AAC1-A3B0-AA27-9587544E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FB499-94C5-5F09-5E81-1AE0E19B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89B4D-EE31-2B47-DF9C-6D500A48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7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47440-85D1-350B-9C21-94038F78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305B06-5EBE-366C-E353-31881261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576A2-FEC7-A625-9952-C1E13570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CF8CE-7918-5EEF-452C-1C48BDB1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9F56FC-9D8C-E725-57A8-3D85E425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39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4A28F1-48ED-37BC-C610-3FEA6F9A1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2794B5-058B-DDF7-E0A2-9B64FC014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34007-C567-A7F5-7CDF-36932139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073040-522E-1C8E-21A7-FCD9030A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56D79-0049-4B80-52E1-8DAD8B8A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9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074D99-D815-D8D9-3C38-E2028A4C687E}"/>
              </a:ext>
            </a:extLst>
          </p:cNvPr>
          <p:cNvGrpSpPr/>
          <p:nvPr userDrawn="1"/>
        </p:nvGrpSpPr>
        <p:grpSpPr>
          <a:xfrm>
            <a:off x="-5092" y="0"/>
            <a:ext cx="12202184" cy="6867305"/>
            <a:chOff x="-5092" y="0"/>
            <a:chExt cx="12202184" cy="686730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D9CDE0-B178-6818-A676-AC8CE6160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rcRect r="45698" b="41952"/>
            <a:stretch>
              <a:fillRect/>
            </a:stretch>
          </p:blipFill>
          <p:spPr>
            <a:xfrm>
              <a:off x="0" y="1"/>
              <a:ext cx="2147977" cy="229611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805478-9E0A-F1CC-6300-FC260FBB9E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rcRect r="45698" b="41952"/>
            <a:stretch>
              <a:fillRect/>
            </a:stretch>
          </p:blipFill>
          <p:spPr>
            <a:xfrm rot="10800000">
              <a:off x="10886536" y="5457060"/>
              <a:ext cx="1310556" cy="140093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BDDC4B-3E60-BA2A-22C5-504A4E34D306}"/>
                </a:ext>
              </a:extLst>
            </p:cNvPr>
            <p:cNvSpPr/>
            <p:nvPr userDrawn="1"/>
          </p:nvSpPr>
          <p:spPr>
            <a:xfrm>
              <a:off x="7451006" y="3632399"/>
              <a:ext cx="4740994" cy="3234906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7C7DD4-4404-1396-3C20-B31A3F6DB053}"/>
                </a:ext>
              </a:extLst>
            </p:cNvPr>
            <p:cNvSpPr/>
            <p:nvPr userDrawn="1"/>
          </p:nvSpPr>
          <p:spPr>
            <a:xfrm>
              <a:off x="-5092" y="0"/>
              <a:ext cx="4740994" cy="3234906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38A7BB1-4CBE-9E97-9E6D-D6DB6077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9733C-2739-F315-793E-CF211DEB2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1pPr>
            <a:lvl2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2pPr>
            <a:lvl3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3pPr>
            <a:lvl4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4pPr>
            <a:lvl5pPr>
              <a:defRPr>
                <a:solidFill>
                  <a:schemeClr val="tx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3BB8FF-CE09-9D29-DD6C-D8BC25BB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B2916E-78E0-49E4-6A78-3EFC366F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0872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defRPr>
            </a:lvl1pPr>
          </a:lstStyle>
          <a:p>
            <a:endParaRPr lang="ko-KR" altLang="en-US"/>
          </a:p>
        </p:txBody>
      </p:sp>
      <p:pic>
        <p:nvPicPr>
          <p:cNvPr id="7" name="그림 6" descr="폰트, 그래픽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1F415B-C0A0-EF73-561C-382AADBE4D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" y="6470012"/>
            <a:ext cx="797746" cy="2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9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D6953-BD91-D805-CF3C-3933434F2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AB9E8E-2DF8-C35C-F451-700E6F8C6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B3F18-5B7E-9BF0-AFAE-AF395C55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78698-9DA8-8AC5-34DC-18C0744A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32C088-5C6F-14D7-33F3-E560261D3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001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12F39-F43E-A316-F016-C4D4E20A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89B61A-AB14-CEEA-1A08-4DC524A92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CEEFDA-FCE8-1A19-0C12-AF855D43E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C23E9-3DF8-7F35-8223-3B15A311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E7122A-07AA-6D8C-0AE3-4CC426A74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5445E-2174-CE7F-F673-10609190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57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4A9D5-335B-8EA2-A1A3-2A9CB765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89920-D579-A56C-48BB-6C5AD196B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CA67B7-556A-79CD-593A-D5AFE540E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794582-E004-857B-799A-6A6DCDEC2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E47722-4536-EF6F-DE86-54A920DB5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FBB39E-A8E6-3C6D-5596-14BEABB3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7E3AAE-4374-C4CB-5481-BFDA9E66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149B-0B47-BEE0-3321-7D51568E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3D738-0D75-FE31-CC2C-DF97AAC6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01841E-B8D7-70F9-B1C8-9389EBC5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EB8A1C-43DC-09E1-934E-B0D19B7B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D3CE2E-A8E9-67C8-CA09-EDC63EAF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7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B484CB-0886-ACFB-8107-6956E9912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9E69A3-5ED1-33B8-3CDE-8B129081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2D3F9-C85E-AD9D-218F-49AE9DFD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5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A345F-FC3A-EEE0-1FC9-54B330D8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EB0FD-C5F1-7895-8CDC-9575801EA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1ADD03-238E-38AB-F084-AE18D8A15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D5BAC-AE29-7F12-B7D6-C28E3792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89A977-EF53-EE41-AB6D-5FCE0A87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DFD99B-B7AF-0008-E2E5-B4E67EA0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6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8AE4B-1488-B34B-13D5-018F789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2A9957-5602-8B63-088E-BB3E492C7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BDF5B8-E713-B293-D559-4634AD1F8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BD194F-C678-845D-6E2E-8CADB925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4786A-86FD-D12F-BF3D-D95A65044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D0A6EE-43AA-0522-FE5A-9E71882D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4D8B-7909-4A7F-B81F-069AED5D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7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0543D3-3A30-A306-75B2-EBBA3930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CF55DD-59CC-E0D7-B6F1-BC147418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113652-9115-DDD8-06D5-D00E80B5B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4C03F-60BC-0082-DC52-C476F17AD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894D7-6B32-2DF8-5A3E-CC3BC97BE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44D8B-7909-4A7F-B81F-069AED5DF510}" type="slidenum">
              <a:rPr lang="ko-KR" altLang="en-US" smtClean="0"/>
              <a:pPr/>
              <a:t>‹#›</a:t>
            </a:fld>
            <a:r>
              <a:rPr lang="en-US" altLang="ko-KR"/>
              <a:t>/74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55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9C039B-2E89-5FAC-72E3-64760712B6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>
            <a:off x="-5093" y="-9728"/>
            <a:ext cx="3724072" cy="39809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7BE127-ECBF-552B-C723-A02BFA18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 rot="10800000">
            <a:off x="8473020" y="2886823"/>
            <a:ext cx="3724072" cy="3980905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1E98EFF6-D0EC-6802-D219-02B84DACD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8907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pPr>
              <a:lnSpc>
                <a:spcPct val="100000"/>
              </a:lnSpc>
            </a:pPr>
            <a:r>
              <a:rPr lang="en-US" altLang="ko-KR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r>
              <a:rPr lang="ko-KR" altLang="en-US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주차 개념</a:t>
            </a:r>
          </a:p>
        </p:txBody>
      </p:sp>
      <p:pic>
        <p:nvPicPr>
          <p:cNvPr id="8" name="그림 7" descr="폰트, 그래픽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123D59-9CA5-7AD3-A94A-86201C84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" y="6470012"/>
            <a:ext cx="797746" cy="251463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D17C1A-5184-F135-A201-3493D467CB64}"/>
              </a:ext>
            </a:extLst>
          </p:cNvPr>
          <p:cNvCxnSpPr>
            <a:cxnSpLocks/>
          </p:cNvCxnSpPr>
          <p:nvPr/>
        </p:nvCxnSpPr>
        <p:spPr>
          <a:xfrm>
            <a:off x="1450700" y="3918528"/>
            <a:ext cx="9290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DEBF0E-20E0-5D67-CA6F-AD73F9B6231F}"/>
              </a:ext>
            </a:extLst>
          </p:cNvPr>
          <p:cNvSpPr txBox="1"/>
          <p:nvPr/>
        </p:nvSpPr>
        <p:spPr>
          <a:xfrm>
            <a:off x="5025842" y="5068896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s-E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2021112463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  <a:endParaRPr lang="es-ES" altLang="ko-KR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28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679417C4-318E-DA26-2EB9-0B76E788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Contents</a:t>
            </a:r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C7F37D-A192-4927-4AAE-E90FA9B86E59}"/>
              </a:ext>
            </a:extLst>
          </p:cNvPr>
          <p:cNvGrpSpPr/>
          <p:nvPr/>
        </p:nvGrpSpPr>
        <p:grpSpPr>
          <a:xfrm>
            <a:off x="4310514" y="1982827"/>
            <a:ext cx="3570972" cy="2892347"/>
            <a:chOff x="4648347" y="1957427"/>
            <a:chExt cx="3570972" cy="289234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32F940B-4916-4E8D-6D64-682BA8A7B547}"/>
                </a:ext>
              </a:extLst>
            </p:cNvPr>
            <p:cNvGrpSpPr/>
            <p:nvPr/>
          </p:nvGrpSpPr>
          <p:grpSpPr>
            <a:xfrm>
              <a:off x="5104401" y="1957427"/>
              <a:ext cx="2658865" cy="523220"/>
              <a:chOff x="3107998" y="1819564"/>
              <a:chExt cx="2658865" cy="52322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89D9A5-8B26-1445-5BF9-47071DB3F4B1}"/>
                  </a:ext>
                </a:extLst>
              </p:cNvPr>
              <p:cNvSpPr txBox="1"/>
              <p:nvPr/>
            </p:nvSpPr>
            <p:spPr>
              <a:xfrm>
                <a:off x="3107998" y="1819564"/>
                <a:ext cx="6206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01.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668581-D858-2422-0B94-141F383FAF44}"/>
                  </a:ext>
                </a:extLst>
              </p:cNvPr>
              <p:cNvSpPr txBox="1"/>
              <p:nvPr/>
            </p:nvSpPr>
            <p:spPr>
              <a:xfrm>
                <a:off x="3749964" y="1819564"/>
                <a:ext cx="20168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Display </a:t>
                </a:r>
                <a:r>
                  <a:rPr lang="ko-KR" altLang="en-US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속성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2ABC812-47EC-0050-4DF4-48B1E22CA401}"/>
                </a:ext>
              </a:extLst>
            </p:cNvPr>
            <p:cNvGrpSpPr/>
            <p:nvPr/>
          </p:nvGrpSpPr>
          <p:grpSpPr>
            <a:xfrm>
              <a:off x="4781396" y="2747136"/>
              <a:ext cx="3304874" cy="523220"/>
              <a:chOff x="3042276" y="1819564"/>
              <a:chExt cx="3304874" cy="52322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B9EEC5-4A6D-4530-F74A-74A37113D7FE}"/>
                  </a:ext>
                </a:extLst>
              </p:cNvPr>
              <p:cNvSpPr txBox="1"/>
              <p:nvPr/>
            </p:nvSpPr>
            <p:spPr>
              <a:xfrm>
                <a:off x="3042276" y="1819564"/>
                <a:ext cx="6864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02.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EB2586C-6CD4-16C4-7B93-6C0C707F7C8A}"/>
                  </a:ext>
                </a:extLst>
              </p:cNvPr>
              <p:cNvSpPr txBox="1"/>
              <p:nvPr/>
            </p:nvSpPr>
            <p:spPr>
              <a:xfrm>
                <a:off x="3749964" y="1819564"/>
                <a:ext cx="2597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HTML</a:t>
                </a:r>
                <a:r>
                  <a:rPr lang="ko-KR" altLang="en-US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의 </a:t>
                </a:r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Layout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3002B96-7F02-2847-2A8A-65AF71C2B8CE}"/>
                </a:ext>
              </a:extLst>
            </p:cNvPr>
            <p:cNvGrpSpPr/>
            <p:nvPr/>
          </p:nvGrpSpPr>
          <p:grpSpPr>
            <a:xfrm>
              <a:off x="4648347" y="3536845"/>
              <a:ext cx="3570972" cy="523220"/>
              <a:chOff x="3037467" y="1819564"/>
              <a:chExt cx="3570972" cy="52322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57B36C-6050-8BB4-D404-7C269B1DC3B9}"/>
                  </a:ext>
                </a:extLst>
              </p:cNvPr>
              <p:cNvSpPr txBox="1"/>
              <p:nvPr/>
            </p:nvSpPr>
            <p:spPr>
              <a:xfrm>
                <a:off x="3037467" y="1819564"/>
                <a:ext cx="6912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03.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D9141B0-06B8-78DE-4EE5-EC29B9E56CB8}"/>
                  </a:ext>
                </a:extLst>
              </p:cNvPr>
              <p:cNvSpPr txBox="1"/>
              <p:nvPr/>
            </p:nvSpPr>
            <p:spPr>
              <a:xfrm>
                <a:off x="3749964" y="1819564"/>
                <a:ext cx="28584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HTML</a:t>
                </a:r>
                <a:r>
                  <a:rPr lang="ko-KR" altLang="en-US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의 박스 모델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4E68FDC-0BC1-8111-304B-85FFE02F4673}"/>
                </a:ext>
              </a:extLst>
            </p:cNvPr>
            <p:cNvGrpSpPr/>
            <p:nvPr/>
          </p:nvGrpSpPr>
          <p:grpSpPr>
            <a:xfrm>
              <a:off x="4696437" y="4326554"/>
              <a:ext cx="3474793" cy="523220"/>
              <a:chOff x="3040672" y="1819564"/>
              <a:chExt cx="3474793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DF6D62-29D8-2CC0-4AD7-253020D2F350}"/>
                  </a:ext>
                </a:extLst>
              </p:cNvPr>
              <p:cNvSpPr txBox="1"/>
              <p:nvPr/>
            </p:nvSpPr>
            <p:spPr>
              <a:xfrm>
                <a:off x="3040672" y="1819564"/>
                <a:ext cx="6880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04.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980B4-59ED-2FB4-D14E-E174359CD6F7}"/>
                  </a:ext>
                </a:extLst>
              </p:cNvPr>
              <p:cNvSpPr txBox="1"/>
              <p:nvPr/>
            </p:nvSpPr>
            <p:spPr>
              <a:xfrm>
                <a:off x="3749964" y="1819564"/>
                <a:ext cx="2765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HTML</a:t>
                </a:r>
                <a:r>
                  <a:rPr lang="ko-KR" altLang="en-US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의 </a:t>
                </a:r>
                <a:r>
                  <a:rPr lang="en-US" altLang="ko-KR" sz="280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id, class</a:t>
                </a:r>
                <a:endParaRPr lang="ko-KR" altLang="en-US" sz="280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591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659A9-1FB7-E07B-4CE0-2B80903BC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A81088FC-0A4F-DA9B-0DCE-D9C543A8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display 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속성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0B8429-9F57-F107-2F42-17A75819908A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D9AB3E76-821C-E478-F038-212B86AA70EE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285DC23-141B-03F8-22BE-151A081974F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54AAD51A-89BF-8EC0-64E2-2F961417A2E3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E1004-5A44-26EE-D673-8717DDA50093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block: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가로 너비를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100%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차지하여 항상 새로운 줄에서 시작하며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크기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(width/height)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조절이 가능합니다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inline: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콘텐츠의 너비만큼만 자리를 차지하며 줄바꿈 없이 옆으로 나열되지만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상하 마진과 크기 지정이 제한됩니다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핵심 차이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레이아웃의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틀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잡느냐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(block),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텍스트처럼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흐름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타느냐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(inline)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차이입니다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60031ABF-E8C2-1ACF-3FCC-7503A4E25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79475632-6D38-B027-09CE-E568C4E9E033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865693-66E0-6A70-CDE1-303B6CBA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37" y="3572797"/>
            <a:ext cx="5607263" cy="1323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3" descr="CSS block vs inline vs inline-block">
            <a:extLst>
              <a:ext uri="{FF2B5EF4-FFF2-40B4-BE49-F238E27FC236}">
                <a16:creationId xmlns:a16="http://schemas.microsoft.com/office/drawing/2014/main" id="{3DF524F7-167D-DE51-CDE1-06A8ABDC7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64" y="3497934"/>
            <a:ext cx="5206449" cy="147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6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23414-31D9-6720-AC8D-C271EA46A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6E2616B3-1BDB-C816-62DC-779453AF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</a:t>
            </a:r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Layout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E187D6-B6B5-C22A-B6A0-FD045B40C5ED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F894BC2F-AFCA-3E00-4266-833E2B55B22E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98FAD8-8058-A982-4291-5F9C89EB75B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2D529226-1B1F-7CD2-E399-506E6131BE40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CA01DA-02C9-0A44-60D3-740B8FF52244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Flex: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요소들을 한 줄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가로 또는 세로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정렬하는 데 최적화된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차원 레이아웃 방식입니다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Grid: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행과 열을 모두 사용하는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차원 레이아웃으로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웹사이트의 전체적인 틀을 짜는 데 가장 강력합니다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Float: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요소를 띄워서 배치하는 과거의 방식이며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현재는 주로 이미지 옆에 텍스트를 흘려보낼 때 사용합니다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CFC2283C-9A0B-B960-4BB6-E1E4A4750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7675F6AF-047E-D7BF-3376-1958AEC90234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CB3C8D-2770-B8E3-7AB7-E48DAA74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9" y="2857841"/>
            <a:ext cx="5439374" cy="2798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FD677F-7148-1B5C-56F5-F62698FA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2717023"/>
            <a:ext cx="5256175" cy="303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76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8A2BD-2065-1D6C-0EE2-AC76545B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A496848-D05E-71FC-DC0C-005BBDE6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박스 모델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5471D1-C74A-A9EB-5866-85FD0FDD0173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B9D44E3E-FFD6-D342-50F7-7B3AD9CC0570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22A5D78-0A7A-D625-4DE9-45364C3D9B6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A9673E57-4401-09F1-49C2-F9DE4BA5A7B6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217EFF-6988-9E34-135D-B6E73140AA97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구성 요소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모든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HTML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요소는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Content(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 Padding(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안쪽 여백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 Border(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테두리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 Margin(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바깥 여백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단계 층으로 이루어져 있습니다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여백의 차이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Padding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테두리 안쪽의 여백으로 배경색이 적용되지만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Margin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테두리 밖의 여백으로 이웃한 요소와의 간격을 결정합니다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크기 계산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실제 박스의 전체 너비는 내용물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+ Padding + Border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모두 더한 값이 되므로 레이아웃 설계 시 주의가 필요합니다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C9F95C34-9F55-4BF0-F49B-D602D6E84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3A1E12B1-F70B-3C9B-464C-66B0B122FA03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3074" name="Picture 2" descr="labeled diagram of box model, showing margins, borders, and padding">
            <a:extLst>
              <a:ext uri="{FF2B5EF4-FFF2-40B4-BE49-F238E27FC236}">
                <a16:creationId xmlns:a16="http://schemas.microsoft.com/office/drawing/2014/main" id="{D36AABA7-9A17-8D8B-E46E-47DB9250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76" y="2696447"/>
            <a:ext cx="5412684" cy="3044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6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3E982-9696-1323-A212-34EEFF6BF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36EB007D-1303-4DB4-47DA-9EC635A8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514638"/>
            <a:ext cx="10515600" cy="944028"/>
          </a:xfrm>
        </p:spPr>
        <p:txBody>
          <a:bodyPr>
            <a:normAutofit/>
          </a:bodyPr>
          <a:lstStyle/>
          <a:p>
            <a:r>
              <a:rPr lang="en-US" altLang="ko-KR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</a:t>
            </a:r>
            <a:r>
              <a:rPr lang="ko-KR" altLang="en-US" sz="4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박스 모델</a:t>
            </a:r>
            <a:endParaRPr lang="en-US" altLang="ko-KR" sz="4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50A1C6-7696-297F-DEB6-8D12A12803F0}"/>
              </a:ext>
            </a:extLst>
          </p:cNvPr>
          <p:cNvCxnSpPr>
            <a:cxnSpLocks/>
          </p:cNvCxnSpPr>
          <p:nvPr/>
        </p:nvCxnSpPr>
        <p:spPr>
          <a:xfrm>
            <a:off x="347247" y="289145"/>
            <a:ext cx="0" cy="314036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9DD7F5A6-179F-E01D-A7B9-8259EF6BA25B}"/>
              </a:ext>
            </a:extLst>
          </p:cNvPr>
          <p:cNvSpPr txBox="1">
            <a:spLocks/>
          </p:cNvSpPr>
          <p:nvPr/>
        </p:nvSpPr>
        <p:spPr>
          <a:xfrm>
            <a:off x="347247" y="136525"/>
            <a:ext cx="2551539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 과제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B3B56A-67AD-8536-C411-C2FDA7AADD2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8673" y="0"/>
            <a:ext cx="0" cy="484692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FFD18E92-8DA0-F5F8-9E54-805436EB08E9}"/>
              </a:ext>
            </a:extLst>
          </p:cNvPr>
          <p:cNvSpPr txBox="1">
            <a:spLocks/>
          </p:cNvSpPr>
          <p:nvPr/>
        </p:nvSpPr>
        <p:spPr>
          <a:xfrm>
            <a:off x="9918708" y="484692"/>
            <a:ext cx="1179930" cy="61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3D2FCF-1D9F-75D8-E8B7-68952E4758A9}"/>
              </a:ext>
            </a:extLst>
          </p:cNvPr>
          <p:cNvSpPr txBox="1"/>
          <p:nvPr/>
        </p:nvSpPr>
        <p:spPr>
          <a:xfrm>
            <a:off x="376823" y="1494474"/>
            <a:ext cx="11025603" cy="8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 (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고유 식별자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페이지 내에서 오직 단 하나의 요소에만 부여할 수 있는 고유한 이름입니다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주민등록번호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 (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그룹 식별자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여러 개의 요소에 중복해서 부여할 수 있으며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동일한 스타일을 여러 곳에 적용할 때 사용합니다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 번호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CSS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적용 차이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CSS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#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기호를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class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기호를 사용하여 호출하며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id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보다 우선순위가 높습니다</a:t>
            </a:r>
            <a:r>
              <a:rPr lang="en-US" altLang="ko-KR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159F3313-CFCD-F183-DB2A-37AE09E9F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968" name="직사각형 20967">
            <a:extLst>
              <a:ext uri="{FF2B5EF4-FFF2-40B4-BE49-F238E27FC236}">
                <a16:creationId xmlns:a16="http://schemas.microsoft.com/office/drawing/2014/main" id="{9028FE3C-3FD1-D164-5209-4899E4432DFE}"/>
              </a:ext>
            </a:extLst>
          </p:cNvPr>
          <p:cNvSpPr/>
          <p:nvPr/>
        </p:nvSpPr>
        <p:spPr>
          <a:xfrm rot="10800000">
            <a:off x="10867595" y="1913904"/>
            <a:ext cx="1089589" cy="943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932C89-856A-AF13-0DBD-F476B21A2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19" y="3657601"/>
            <a:ext cx="5222217" cy="114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623A49-ACC6-41AE-FE93-74F03986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27" y="2836881"/>
            <a:ext cx="3002625" cy="2783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55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5EE86-2373-6185-5BEA-80F8D21C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CDD276-96B7-343F-AECC-2210A5FE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>
            <a:off x="-5093" y="-9728"/>
            <a:ext cx="3724072" cy="39809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53B85A-8F0F-5FC0-E023-B9979A04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98" b="41952"/>
          <a:stretch>
            <a:fillRect/>
          </a:stretch>
        </p:blipFill>
        <p:spPr>
          <a:xfrm rot="10800000">
            <a:off x="8473020" y="2886823"/>
            <a:ext cx="3724072" cy="3980905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4B4DB49-282B-C816-8550-3FA658534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8907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pPr>
              <a:lnSpc>
                <a:spcPct val="100000"/>
              </a:lnSpc>
            </a:pPr>
            <a:r>
              <a:rPr lang="ko-KR" altLang="en-US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감사합니다</a:t>
            </a:r>
            <a:r>
              <a:rPr lang="en-US" altLang="ko-KR" sz="4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48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8" name="그림 7" descr="폰트, 그래픽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E40402-EBF9-4CDD-C5DD-BBBFA5F60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" y="6470012"/>
            <a:ext cx="797746" cy="251463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A6DF953-8F87-AA6F-F92A-C781E2429FA9}"/>
              </a:ext>
            </a:extLst>
          </p:cNvPr>
          <p:cNvCxnSpPr>
            <a:cxnSpLocks/>
          </p:cNvCxnSpPr>
          <p:nvPr/>
        </p:nvCxnSpPr>
        <p:spPr>
          <a:xfrm>
            <a:off x="1450700" y="3918528"/>
            <a:ext cx="9290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17BDE3-A7A1-7EC2-6DD3-4EB10E1D3260}"/>
              </a:ext>
            </a:extLst>
          </p:cNvPr>
          <p:cNvSpPr txBox="1"/>
          <p:nvPr/>
        </p:nvSpPr>
        <p:spPr>
          <a:xfrm>
            <a:off x="5025842" y="5068896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s-E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2021112463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안성원</a:t>
            </a:r>
            <a:endParaRPr lang="es-ES" altLang="ko-KR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30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3146</TotalTime>
  <Words>327</Words>
  <Application>Microsoft Office PowerPoint</Application>
  <PresentationFormat>와이드스크린</PresentationFormat>
  <Paragraphs>37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Noto Sans KR SemiBold</vt:lpstr>
      <vt:lpstr>Pretendard Medium</vt:lpstr>
      <vt:lpstr>Pretendard Light</vt:lpstr>
      <vt:lpstr>Pretendard SemiBold</vt:lpstr>
      <vt:lpstr>Arial</vt:lpstr>
      <vt:lpstr>Pretendard Variable Medium</vt:lpstr>
      <vt:lpstr>Pretendard ExtraLight</vt:lpstr>
      <vt:lpstr>맑은 고딕</vt:lpstr>
      <vt:lpstr>Pretendard Black</vt:lpstr>
      <vt:lpstr>Office 테마</vt:lpstr>
      <vt:lpstr>1주차 개념</vt:lpstr>
      <vt:lpstr>Contents</vt:lpstr>
      <vt:lpstr>display 속성</vt:lpstr>
      <vt:lpstr>HTML의 Layout</vt:lpstr>
      <vt:lpstr>HTML의 박스 모델</vt:lpstr>
      <vt:lpstr>HTML의 박스 모델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성원 안</dc:creator>
  <cp:lastModifiedBy>성원 안</cp:lastModifiedBy>
  <cp:revision>2315</cp:revision>
  <cp:lastPrinted>2025-11-14T09:43:25Z</cp:lastPrinted>
  <dcterms:created xsi:type="dcterms:W3CDTF">2025-09-30T05:29:24Z</dcterms:created>
  <dcterms:modified xsi:type="dcterms:W3CDTF">2026-01-09T11:46:29Z</dcterms:modified>
</cp:coreProperties>
</file>